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7.svg" ContentType="image/svg+xml"/>
  <Override PartName="/ppt/media/image39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16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16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将一同探索一个海洋学中非常独特的现象——“海洋沙漠”。我们将深入了解它的定义，以及其核心特征“通量为零”背后的科学成因。这片看似生机勃勃的蓝色世界，为何会出现像沙漠一样荒芜的区域？让我们一起揭开它的神秘面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三个部分。首先，我们会明确海洋沙漠的定义以及“通量为零”这一核心概念。接着，我们将深入探讨导致通量为零的三个主要原因。最后，我们会对核心观点进行总结，并通过一张全球分布图来直观感受这些区域的分布情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首先，我们来明确什么是海洋沙漠。简单来说，它就是海洋中生物生产力极低的“荒芜地带”。造成这种荒芜的核心原因，就是我们所说的“通量为零”。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里的“通量”主要指的是垂直营养盐通量，也就是深层海水中的营养物质无法向上输送到表层。正如右图所示，海洋是分层的，温跃层等结构阻碍了营养物质的有效交换，导致表层光区虽然光照充足，却“饥饿”地缺乏营养，最终抑制了浮游植物的生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那么，为什么营养盐的补给会中断呢？这背后有三个主要原因，分别涉及物理、化学和生物过程。接下来，我们将逐一探讨这三个关键因素是如何共同作用，导致海洋沙漠形成的。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原因是垂直混合受阻。在热带海域，强烈的太阳辐射使表层海水温度很高，密度较小。而深层海水温度低、密度大。这种上轻下重的结构非常稳定，形成了一个强大的物理屏障——温跃层。就像左图展示的，这个温跃层阻止了富含营养的深层水向上补充到表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原因是大气沉降极少。海洋沙漠区域远离大陆，这意味着通过风从陆地吹来的尘埃非常少。这些看似微不足道的尘埃，实际上是海洋生态系统不可或缺的铁、硅等微量元素的重要来源。缺乏了这些“空中补给”，表层海水的营养就更加匮乏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第三个原因是生物泵作用微弱。生物泵是海洋生态系统中一个至关重要的循环机制，它通过浮游植物的光合作用吸收碳和营养盐，再通过食物链和死亡沉降将这些物质带到深海。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但在海洋沙漠，由于缺乏营养，浮游植物本身就非常稀少，导致这个泵几乎无法运转。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这就形成了一个“越贫瘠越无法自我补充”的恶性循环：表层生物量少导致沉降少，沉降少导致深层营养盐无法通过上升流回到表层，表层就更加贫瘠。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再来具体看一下“通量为零”到底意味着什么。它主要体现在两个方面。首先是垂直营养盐通量为零，这是我们讨论的核心，即深层营养无法向上输送。其次是垂直热通量也很低，太阳的热量都聚集在薄薄的表层，无法向下传递，这反过来又加剧了温度层结的稳定性，进一步阻碍了营养盐的混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海洋沙漠的本质，就是营养盐向表层的补给通量几乎为零。这是由稳定的物理结构、有限的外部输入和微弱的生物循环共同导致的。正如右图所示，这些深蓝色和紫色的区域就是全球的海洋沙漠，它们是地球上最大的荒漠，也是海洋生物多样性的“禁区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我的分享到此结束，感谢大家的聆听。现在是问答环节，欢迎大家提问交流。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18.xml"/><Relationship Id="rId24" Type="http://schemas.openxmlformats.org/officeDocument/2006/relationships/tags" Target="../tags/tag17.xml"/><Relationship Id="rId23" Type="http://schemas.openxmlformats.org/officeDocument/2006/relationships/tags" Target="../tags/tag16.xml"/><Relationship Id="rId22" Type="http://schemas.openxmlformats.org/officeDocument/2006/relationships/image" Target="../media/image8.svg"/><Relationship Id="rId21" Type="http://schemas.openxmlformats.org/officeDocument/2006/relationships/image" Target="../media/image7.png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image" Target="../media/image6.svg"/><Relationship Id="rId13" Type="http://schemas.openxmlformats.org/officeDocument/2006/relationships/image" Target="../media/image5.png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9.svg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6.svg"/><Relationship Id="rId7" Type="http://schemas.openxmlformats.org/officeDocument/2006/relationships/image" Target="../media/image25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7" Type="http://schemas.openxmlformats.org/officeDocument/2006/relationships/notesSlide" Target="../notesSlides/notesSlide6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36.xml"/><Relationship Id="rId24" Type="http://schemas.openxmlformats.org/officeDocument/2006/relationships/tags" Target="../tags/tag35.xml"/><Relationship Id="rId23" Type="http://schemas.openxmlformats.org/officeDocument/2006/relationships/tags" Target="../tags/tag34.xml"/><Relationship Id="rId22" Type="http://schemas.openxmlformats.org/officeDocument/2006/relationships/image" Target="../media/image30.svg"/><Relationship Id="rId21" Type="http://schemas.openxmlformats.org/officeDocument/2006/relationships/image" Target="../media/image29.png"/><Relationship Id="rId20" Type="http://schemas.openxmlformats.org/officeDocument/2006/relationships/tags" Target="../tags/tag33.xml"/><Relationship Id="rId2" Type="http://schemas.openxmlformats.org/officeDocument/2006/relationships/tags" Target="../tags/tag19.xml"/><Relationship Id="rId19" Type="http://schemas.openxmlformats.org/officeDocument/2006/relationships/tags" Target="../tags/tag32.xml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image" Target="../media/image15.svg"/><Relationship Id="rId13" Type="http://schemas.openxmlformats.org/officeDocument/2006/relationships/image" Target="../media/image14.png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5.jpeg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12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image" Target="../media/image39.svg"/><Relationship Id="rId13" Type="http://schemas.openxmlformats.org/officeDocument/2006/relationships/image" Target="../media/image38.png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6.jpeg"/><Relationship Id="rId7" Type="http://schemas.openxmlformats.org/officeDocument/2006/relationships/image" Target="../media/image45.svg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905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海洋沙漠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175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MARINE DESERT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27500"/>
            <a:ext cx="1016000" cy="50800"/>
          </a:xfrm>
          <a:prstGeom prst="roundRect">
            <a:avLst>
              <a:gd name="adj" fmla="val 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4572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主要特征与“通量为零”的成因解析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5588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OCEANOGRAPHY RESEARCH SERIES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 CONTENTS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778000"/>
            <a:ext cx="3302000" cy="4191000"/>
          </a:xfrm>
          <a:prstGeom prst="roundRect">
            <a:avLst>
              <a:gd name="adj" fmla="val 6153"/>
            </a:avLst>
          </a:prstGeom>
          <a:solidFill>
            <a:srgbClr val="FFFFFF">
              <a:alpha val="92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635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3"/>
            </p:custDataLst>
          </p:nvPr>
        </p:nvSpPr>
        <p:spPr>
          <a:xfrm>
            <a:off x="1016000" y="2032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3000" y="2222500"/>
            <a:ext cx="812800" cy="8128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1016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定义与核心概念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1016000" y="3937000"/>
            <a:ext cx="2794000" cy="25400"/>
          </a:xfrm>
          <a:prstGeom prst="roundRect">
            <a:avLst>
              <a:gd name="adj" fmla="val 0"/>
            </a:avLst>
          </a:prstGeom>
          <a:solidFill>
            <a:srgbClr val="00796B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9"/>
            </p:custDataLst>
          </p:nvPr>
        </p:nvSpPr>
        <p:spPr>
          <a:xfrm>
            <a:off x="1016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什么是海洋沙漠？</a:t>
            </a:r>
            <a:endParaRPr lang="en-US" sz="1100"/>
          </a:p>
          <a:p>
            <a:pPr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“通量为零”的核心含义解析</a:t>
            </a:r>
            <a:endParaRPr lang="en-US" sz="12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10"/>
            </p:custDataLst>
          </p:nvPr>
        </p:nvSpPr>
        <p:spPr>
          <a:xfrm>
            <a:off x="4445000" y="1778000"/>
            <a:ext cx="3302000" cy="4191000"/>
          </a:xfrm>
          <a:prstGeom prst="roundRect">
            <a:avLst>
              <a:gd name="adj" fmla="val 6153"/>
            </a:avLst>
          </a:prstGeom>
          <a:solidFill>
            <a:srgbClr val="FFFFFF">
              <a:alpha val="92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635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>
            <p:custDataLst>
              <p:tags r:id="rId11"/>
            </p:custDataLst>
          </p:nvPr>
        </p:nvSpPr>
        <p:spPr>
          <a:xfrm>
            <a:off x="4699000" y="2032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96000" y="2222500"/>
            <a:ext cx="812800" cy="812800"/>
          </a:xfrm>
          <a:prstGeom prst="rect">
            <a:avLst/>
          </a:prstGeom>
        </p:spPr>
      </p:pic>
      <p:sp>
        <p:nvSpPr>
          <p:cNvPr id="13" name="AutoShape 13"/>
          <p:cNvSpPr/>
          <p:nvPr>
            <p:custDataLst>
              <p:tags r:id="rId15"/>
            </p:custDataLst>
          </p:nvPr>
        </p:nvSpPr>
        <p:spPr>
          <a:xfrm>
            <a:off x="4699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“通量为零”的三大成因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6"/>
            </p:custDataLst>
          </p:nvPr>
        </p:nvSpPr>
        <p:spPr>
          <a:xfrm>
            <a:off x="4699000" y="3937000"/>
            <a:ext cx="2794000" cy="25400"/>
          </a:xfrm>
          <a:prstGeom prst="roundRect">
            <a:avLst>
              <a:gd name="adj" fmla="val 0"/>
            </a:avLst>
          </a:prstGeom>
          <a:solidFill>
            <a:srgbClr val="00796B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>
            <p:custDataLst>
              <p:tags r:id="rId17"/>
            </p:custDataLst>
          </p:nvPr>
        </p:nvSpPr>
        <p:spPr>
          <a:xfrm>
            <a:off x="4699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垂直混合受阻：层化现象</a:t>
            </a:r>
            <a:endParaRPr lang="en-US" sz="1100"/>
          </a:p>
          <a:p>
            <a:pPr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大气沉降极少与生物泵作用弱</a:t>
            </a:r>
            <a:endParaRPr lang="en-US" sz="12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>
            <p:custDataLst>
              <p:tags r:id="rId18"/>
            </p:custDataLst>
          </p:nvPr>
        </p:nvSpPr>
        <p:spPr>
          <a:xfrm>
            <a:off x="8128000" y="1778000"/>
            <a:ext cx="3302000" cy="4191000"/>
          </a:xfrm>
          <a:prstGeom prst="roundRect">
            <a:avLst>
              <a:gd name="adj" fmla="val 6153"/>
            </a:avLst>
          </a:prstGeom>
          <a:solidFill>
            <a:srgbClr val="FFFFFF">
              <a:alpha val="92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635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>
            <p:custDataLst>
              <p:tags r:id="rId19"/>
            </p:custDataLst>
          </p:nvPr>
        </p:nvSpPr>
        <p:spPr>
          <a:xfrm>
            <a:off x="8382000" y="2032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779000" y="2222500"/>
            <a:ext cx="812800" cy="812800"/>
          </a:xfrm>
          <a:prstGeom prst="rect">
            <a:avLst/>
          </a:prstGeom>
        </p:spPr>
      </p:pic>
      <p:sp>
        <p:nvSpPr>
          <p:cNvPr id="19" name="AutoShape 19"/>
          <p:cNvSpPr/>
          <p:nvPr>
            <p:custDataLst>
              <p:tags r:id="rId23"/>
            </p:custDataLst>
          </p:nvPr>
        </p:nvSpPr>
        <p:spPr>
          <a:xfrm>
            <a:off x="8382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总结与展望</a:t>
            </a:r>
            <a:endParaRPr lang="en-US" sz="1100"/>
          </a:p>
        </p:txBody>
      </p:sp>
      <p:sp>
        <p:nvSpPr>
          <p:cNvPr id="20" name="AutoShape 20"/>
          <p:cNvSpPr/>
          <p:nvPr>
            <p:custDataLst>
              <p:tags r:id="rId24"/>
            </p:custDataLst>
          </p:nvPr>
        </p:nvSpPr>
        <p:spPr>
          <a:xfrm>
            <a:off x="8382000" y="3937000"/>
            <a:ext cx="2794000" cy="25400"/>
          </a:xfrm>
          <a:prstGeom prst="roundRect">
            <a:avLst>
              <a:gd name="adj" fmla="val 0"/>
            </a:avLst>
          </a:prstGeom>
          <a:solidFill>
            <a:srgbClr val="00796B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>
            <p:custDataLst>
              <p:tags r:id="rId25"/>
            </p:custDataLst>
          </p:nvPr>
        </p:nvSpPr>
        <p:spPr>
          <a:xfrm>
            <a:off x="8382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核心观点回顾与提炼</a:t>
            </a:r>
            <a:endParaRPr lang="en-US" sz="1100"/>
          </a:p>
          <a:p>
            <a:pPr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全球海洋沙漠分布区域概览</a:t>
            </a:r>
            <a:endParaRPr lang="en-US" sz="12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定义与核心概念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080000" cy="2032000"/>
          </a:xfrm>
          <a:prstGeom prst="roundRect">
            <a:avLst>
              <a:gd name="adj" fmla="val 75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796B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778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51000" y="18034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海洋沙漠 (Marine Desert)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413000"/>
            <a:ext cx="4572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在物理海洋学中，指那些由于极度缺乏营养盐（如硝酸盐、磷酸盐等）而导致海洋生物生产力非常低的海域，是海洋中的“生命荒漠”。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810000"/>
            <a:ext cx="5080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796B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0640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651000" y="40894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“通量为零”的核心机制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6990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通常指</a:t>
            </a:r>
            <a:r>
              <a:rPr lang="en-US" sz="1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垂直营养盐通量 (Vertical Nutrient Flux)</a:t>
            </a: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接近于零。即深层富含营养盐的海水无法有效输送到光照充足的表层，从而抑制了浮游植物的生长与繁殖。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096000" y="1524000"/>
            <a:ext cx="5080000" cy="4445000"/>
          </a:xfrm>
          <a:prstGeom prst="roundRect">
            <a:avLst>
              <a:gd name="adj" fmla="val 3428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50800" dir="5400000" algn="tl" rotWithShape="0">
              <a:srgbClr val="00796B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 t="1656" b="1656"/>
          <a:stretch>
            <a:fillRect/>
          </a:stretch>
        </p:blipFill>
        <p:spPr>
          <a:xfrm>
            <a:off x="6286500" y="1714500"/>
            <a:ext cx="4699000" cy="3556000"/>
          </a:xfrm>
          <a:prstGeom prst="roundRect">
            <a:avLst>
              <a:gd name="adj" fmla="val 2857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6286500" y="5397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5757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图1：海洋垂直分层与营养盐输送受阻示意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“通量为零”的三大成因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1397000"/>
            <a:ext cx="1219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为什么在海洋沙漠中，营养盐的补给会中断？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02000" cy="2794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54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8500" y="2603500"/>
            <a:ext cx="889000" cy="889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016000" y="3683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物理过程受阻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1910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水体稳定层结显著</a:t>
            </a:r>
            <a:b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垂直混合作用受到抑制，无法输送深层营养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2286000"/>
            <a:ext cx="3302000" cy="2794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54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500" y="2603500"/>
            <a:ext cx="889000" cy="889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699000" y="3683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外部输入匮乏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99000" y="41910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远离大陆缺乏河流输入</a:t>
            </a:r>
            <a:b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大气干/湿沉降带来的营养物质极其稀少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2286000"/>
            <a:ext cx="3302000" cy="2794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54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4500" y="2603500"/>
            <a:ext cx="889000" cy="889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382000" y="3683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生物泵作用微弱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82000" y="41910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初级生产力低下</a:t>
            </a:r>
            <a:b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555A5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生物沉降与分解再矿化过程无法有效循环营养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成因一：垂直混合受阻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080000" cy="4572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2625" r="22624"/>
          <a:stretch>
            <a:fillRect/>
          </a:stretch>
        </p:blipFill>
        <p:spPr>
          <a:xfrm>
            <a:off x="1016000" y="1778000"/>
            <a:ext cx="4572000" cy="4064000"/>
          </a:xfrm>
          <a:prstGeom prst="roundRect">
            <a:avLst>
              <a:gd name="adj" fmla="val 375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0" y="1524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381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6350000" y="1714500"/>
            <a:ext cx="762000" cy="762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1905000"/>
            <a:ext cx="381000" cy="381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7366000" y="1714500"/>
            <a:ext cx="368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稳定的温度层结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366000" y="2095500"/>
            <a:ext cx="368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海洋沙漠多位于热带或副热带，强烈的太阳辐射使海面温度显著升高，形成了极稳定的垂直温度层结。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096000" y="3175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381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350000" y="3365500"/>
            <a:ext cx="762000" cy="762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500" y="3556000"/>
            <a:ext cx="381000" cy="381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366000" y="3365500"/>
            <a:ext cx="368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坚硬的温跃层屏障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366000" y="3746500"/>
            <a:ext cx="368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上覆混合层通常仅数十米厚，其下方存在一个“坚硬”的温跃层，像一道物理屏障阻断了水体的垂直交换。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096000" y="4826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38100" dir="2700000" algn="tl" rotWithShape="0">
              <a:srgbClr val="000000">
                <a:alpha val="6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350000" y="5016500"/>
            <a:ext cx="762000" cy="762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5207000"/>
            <a:ext cx="381000" cy="381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366000" y="5016500"/>
            <a:ext cx="368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热力学抑制作用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366000" y="5397500"/>
            <a:ext cx="368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深层海水虽富含营养盐，但受密度差异（上轻下重）影响，难以克服重力跨越温跃层向上输送，导致表层营养匮乏。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成因二：大气沉降极少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651000"/>
            <a:ext cx="3302000" cy="4318000"/>
          </a:xfrm>
          <a:prstGeom prst="roundRect">
            <a:avLst>
              <a:gd name="adj" fmla="val 615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3"/>
            </p:custDataLst>
          </p:nvPr>
        </p:nvSpPr>
        <p:spPr>
          <a:xfrm>
            <a:off x="1016000" y="2032000"/>
            <a:ext cx="1016000" cy="1016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0000" y="2286000"/>
            <a:ext cx="508000" cy="5080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1016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远离大陆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1016000" y="3937000"/>
            <a:ext cx="508000" cy="38100"/>
          </a:xfrm>
          <a:prstGeom prst="roundRect">
            <a:avLst>
              <a:gd name="adj" fmla="val 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9"/>
            </p:custDataLst>
          </p:nvPr>
        </p:nvSpPr>
        <p:spPr>
          <a:xfrm>
            <a:off x="1016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海洋沙漠通常位于广阔的远洋中心区域，地理上与大陆板块相距遥远，形成了天然的隔离屏障。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10"/>
            </p:custDataLst>
          </p:nvPr>
        </p:nvSpPr>
        <p:spPr>
          <a:xfrm>
            <a:off x="4445000" y="1651000"/>
            <a:ext cx="3302000" cy="4318000"/>
          </a:xfrm>
          <a:prstGeom prst="roundRect">
            <a:avLst>
              <a:gd name="adj" fmla="val 615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>
            <p:custDataLst>
              <p:tags r:id="rId11"/>
            </p:custDataLst>
          </p:nvPr>
        </p:nvSpPr>
        <p:spPr>
          <a:xfrm>
            <a:off x="4699000" y="2032000"/>
            <a:ext cx="1016000" cy="1016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3000" y="22860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>
            <p:custDataLst>
              <p:tags r:id="rId15"/>
            </p:custDataLst>
          </p:nvPr>
        </p:nvSpPr>
        <p:spPr>
          <a:xfrm>
            <a:off x="4699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风成尘输送有限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6"/>
            </p:custDataLst>
          </p:nvPr>
        </p:nvSpPr>
        <p:spPr>
          <a:xfrm>
            <a:off x="4699000" y="3937000"/>
            <a:ext cx="508000" cy="38100"/>
          </a:xfrm>
          <a:prstGeom prst="roundRect">
            <a:avLst>
              <a:gd name="adj" fmla="val 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>
            <p:custDataLst>
              <p:tags r:id="rId17"/>
            </p:custDataLst>
          </p:nvPr>
        </p:nvSpPr>
        <p:spPr>
          <a:xfrm>
            <a:off x="4699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受地理位置限制，由风携带的陆源尘埃（气溶胶）输送极为有限。而这些尘埃正是海洋浮游植物所需铁、硅等限制性营养盐的重要天然来源。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8"/>
            </p:custDataLst>
          </p:nvPr>
        </p:nvSpPr>
        <p:spPr>
          <a:xfrm>
            <a:off x="8128000" y="1651000"/>
            <a:ext cx="3302000" cy="4318000"/>
          </a:xfrm>
          <a:prstGeom prst="roundRect">
            <a:avLst>
              <a:gd name="adj" fmla="val 615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>
            <p:custDataLst>
              <p:tags r:id="rId19"/>
            </p:custDataLst>
          </p:nvPr>
        </p:nvSpPr>
        <p:spPr>
          <a:xfrm>
            <a:off x="8382000" y="2032000"/>
            <a:ext cx="1016000" cy="1016000"/>
          </a:xfrm>
          <a:prstGeom prst="ellipse">
            <a:avLst/>
          </a:prstGeom>
          <a:solidFill>
            <a:srgbClr val="0079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36000" y="22860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>
            <p:custDataLst>
              <p:tags r:id="rId23"/>
            </p:custDataLst>
          </p:nvPr>
        </p:nvSpPr>
        <p:spPr>
          <a:xfrm>
            <a:off x="8382000" y="330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缺乏关键补充</a:t>
            </a:r>
            <a:endParaRPr lang="en-US" sz="1100"/>
          </a:p>
        </p:txBody>
      </p:sp>
      <p:sp>
        <p:nvSpPr>
          <p:cNvPr id="20" name="AutoShape 20"/>
          <p:cNvSpPr/>
          <p:nvPr>
            <p:custDataLst>
              <p:tags r:id="rId24"/>
            </p:custDataLst>
          </p:nvPr>
        </p:nvSpPr>
        <p:spPr>
          <a:xfrm>
            <a:off x="8382000" y="3937000"/>
            <a:ext cx="508000" cy="38100"/>
          </a:xfrm>
          <a:prstGeom prst="roundRect">
            <a:avLst>
              <a:gd name="adj" fmla="val 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>
            <p:custDataLst>
              <p:tags r:id="rId25"/>
            </p:custDataLst>
          </p:nvPr>
        </p:nvSpPr>
        <p:spPr>
          <a:xfrm>
            <a:off x="8382000" y="4318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即使偶尔发生小规模粉尘事件，当风速低于临界阈值时，其释放的营养盐通量也接近于零，无法有效补充表层海水的营养匮乏。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71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成因三：生物泵作用弱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207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8415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905000" y="1714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光合作用微弱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2159000"/>
            <a:ext cx="368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由于表层营养盐浓度极低，浮游植物生物量稀少，光合作用难以在广阔的海域内大规模进行。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175000"/>
            <a:ext cx="52070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5560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905000" y="3365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生物泵机制不显著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905000" y="3810000"/>
            <a:ext cx="368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生物泵是输送表层有机碳至深层的关键。生物量的匮乏直接导致有机质沉降量极少，几乎无法形成有效的向下营养盐回流通量。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5207000" cy="1270000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3C32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283200"/>
            <a:ext cx="609600" cy="609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905000" y="5143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加剧“饥饿”的恶性循环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905000" y="5588000"/>
            <a:ext cx="3683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弱生物泵进一步减少了深层营养盐的再生与上浮，使得表层海水营养状态持续恶化。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 l="5516" r="5516"/>
          <a:stretch>
            <a:fillRect/>
          </a:stretch>
        </p:blipFill>
        <p:spPr>
          <a:xfrm>
            <a:off x="6223000" y="1524000"/>
            <a:ext cx="4953000" cy="4699000"/>
          </a:xfrm>
          <a:prstGeom prst="roundRect">
            <a:avLst>
              <a:gd name="adj" fmla="val 4324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254000" dist="101600" dir="2700000" algn="tl" rotWithShape="0">
              <a:srgbClr val="000000">
                <a:alpha val="18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8001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71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“通量为零”的具体含义</a:t>
            </a:r>
            <a:endParaRPr lang="en-US" sz="1100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524000"/>
            <a:ext cx="5207000" cy="3342005"/>
          </a:xfrm>
          <a:prstGeom prst="roundRect">
            <a:avLst>
              <a:gd name="adj" fmla="val 470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5400000" algn="tl" rotWithShape="0">
              <a:srgbClr val="00796B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3"/>
            </p:custDataLst>
          </p:nvPr>
        </p:nvSpPr>
        <p:spPr>
          <a:xfrm>
            <a:off x="1066800" y="1905000"/>
            <a:ext cx="812800" cy="812800"/>
          </a:xfrm>
          <a:prstGeom prst="ellipse">
            <a:avLst/>
          </a:prstGeom>
          <a:solidFill>
            <a:srgbClr val="E0F2F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0800" y="21590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2159000" y="20574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垂直营养盐通量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8"/>
            </p:custDataLst>
          </p:nvPr>
        </p:nvSpPr>
        <p:spPr>
          <a:xfrm>
            <a:off x="1066800" y="3048000"/>
            <a:ext cx="4597400" cy="1290955"/>
          </a:xfrm>
          <a:prstGeom prst="roundRect">
            <a:avLst>
              <a:gd name="adj" fmla="val 8571"/>
            </a:avLst>
          </a:prstGeom>
          <a:solidFill>
            <a:srgbClr val="F5FA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9"/>
            </p:custDataLst>
          </p:nvPr>
        </p:nvSpPr>
        <p:spPr>
          <a:xfrm>
            <a:off x="1270000" y="2941955"/>
            <a:ext cx="4191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24B5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深层海水向表层输送硝酸盐、磷酸盐等营养物质的通量接近于零。表层水体因此无法获得深层补给，浮游植物生长受限，形成生态意义上“饥饿的海洋”。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10"/>
            </p:custDataLst>
          </p:nvPr>
        </p:nvSpPr>
        <p:spPr>
          <a:xfrm>
            <a:off x="6223000" y="1524000"/>
            <a:ext cx="5207000" cy="3342005"/>
          </a:xfrm>
          <a:prstGeom prst="roundRect">
            <a:avLst>
              <a:gd name="adj" fmla="val 470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5400000" algn="tl" rotWithShape="0">
              <a:srgbClr val="00796B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>
            <p:custDataLst>
              <p:tags r:id="rId11"/>
            </p:custDataLst>
          </p:nvPr>
        </p:nvSpPr>
        <p:spPr>
          <a:xfrm>
            <a:off x="6527800" y="1905000"/>
            <a:ext cx="812800" cy="812800"/>
          </a:xfrm>
          <a:prstGeom prst="ellipse">
            <a:avLst/>
          </a:prstGeom>
          <a:solidFill>
            <a:srgbClr val="E0F2F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1800" y="2159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>
            <p:custDataLst>
              <p:tags r:id="rId15"/>
            </p:custDataLst>
          </p:nvPr>
        </p:nvSpPr>
        <p:spPr>
          <a:xfrm>
            <a:off x="7620000" y="20574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垂直热通量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6"/>
            </p:custDataLst>
          </p:nvPr>
        </p:nvSpPr>
        <p:spPr>
          <a:xfrm>
            <a:off x="6527800" y="3048000"/>
            <a:ext cx="4597400" cy="1290955"/>
          </a:xfrm>
          <a:prstGeom prst="roundRect">
            <a:avLst>
              <a:gd name="adj" fmla="val 8571"/>
            </a:avLst>
          </a:prstGeom>
          <a:solidFill>
            <a:srgbClr val="F5FA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>
            <p:custDataLst>
              <p:tags r:id="rId17"/>
            </p:custDataLst>
          </p:nvPr>
        </p:nvSpPr>
        <p:spPr>
          <a:xfrm>
            <a:off x="6656070" y="2941955"/>
            <a:ext cx="4191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24B5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强烈的太阳辐射使表层海水迅速增温，但由于混合层极薄，垂直方向的热交换效率低下。热量主要滞留在表层难以向下传递，这进一步加剧了水体层结的稳定性。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总结：荒芜的蓝色沙漠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101600" cy="1397000"/>
          </a:xfrm>
          <a:prstGeom prst="roundRect">
            <a:avLst>
              <a:gd name="adj" fmla="val 15000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500" y="18415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905000" y="1651000"/>
            <a:ext cx="368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核心观点：通量为零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当我们说“海洋沙漠通量为零”时，核心指的是</a:t>
            </a:r>
            <a:r>
              <a:rPr lang="en-US" sz="12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营养盐向表层的补给通量极其微弱</a:t>
            </a: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，这是现象的本质。</a:t>
            </a:r>
            <a:endParaRPr lang="en-US" sz="1200" b="0" i="0" u="none" strike="noStrike">
              <a:solidFill>
                <a:srgbClr val="42424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3175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2000" y="3175000"/>
            <a:ext cx="101600" cy="1397000"/>
          </a:xfrm>
          <a:prstGeom prst="roundRect">
            <a:avLst>
              <a:gd name="adj" fmla="val 15000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500" y="34925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905000" y="3302000"/>
            <a:ext cx="368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成因：多圈层共同作用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这是</a:t>
            </a:r>
            <a:r>
              <a:rPr lang="en-US" sz="1200" b="1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物理（稳定层结）</a:t>
            </a: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、</a:t>
            </a:r>
            <a:r>
              <a:rPr lang="en-US" sz="1200" b="1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化学（缺乏外部输入）</a:t>
            </a: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和</a:t>
            </a:r>
            <a:r>
              <a:rPr lang="en-US" sz="1200" b="1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生物（弱生物泵）</a:t>
            </a: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三大海洋过程长期耦合、共同驱动的结果。</a:t>
            </a:r>
            <a:endParaRPr lang="en-US" sz="1200" b="0" i="0" u="none" strike="noStrike">
              <a:solidFill>
                <a:srgbClr val="42424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62000" y="4826000"/>
            <a:ext cx="5080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62000" y="4826000"/>
            <a:ext cx="101600" cy="1397000"/>
          </a:xfrm>
          <a:prstGeom prst="roundRect">
            <a:avLst>
              <a:gd name="adj" fmla="val 150000"/>
            </a:avLst>
          </a:prstGeom>
          <a:solidFill>
            <a:srgbClr val="0079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9500" y="5143500"/>
            <a:ext cx="609600" cy="609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905000" y="4953000"/>
            <a:ext cx="368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9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结果：海洋生命的“荒漠”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这种营养盐的“饥饿”状态，导致该区域成为全球海洋</a:t>
            </a:r>
            <a:r>
              <a:rPr lang="en-US" sz="1200" b="1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生物生产力最低</a:t>
            </a:r>
            <a:r>
              <a:rPr lang="en-US" sz="12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的地区之一，如同陆地沙漠般荒芜。</a:t>
            </a:r>
            <a:endParaRPr lang="en-US" sz="1200" b="0" i="0" u="none" strike="noStrike">
              <a:solidFill>
                <a:srgbClr val="42424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096000" y="1524000"/>
            <a:ext cx="5207000" cy="4699000"/>
          </a:xfrm>
          <a:prstGeom prst="roundRect">
            <a:avLst>
              <a:gd name="adj" fmla="val 4324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254000" dist="762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/>
          <a:srcRect l="5952" r="5952"/>
          <a:stretch>
            <a:fillRect/>
          </a:stretch>
        </p:blipFill>
        <p:spPr>
          <a:xfrm>
            <a:off x="6350000" y="1778000"/>
            <a:ext cx="4699000" cy="3556000"/>
          </a:xfrm>
          <a:prstGeom prst="roundRect">
            <a:avLst>
              <a:gd name="adj" fmla="val 428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6350000" y="5461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全球海洋生产力卫星图</a:t>
            </a:r>
            <a:b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（图中深蓝/紫色区域即为“海洋沙漠”）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-37465" y="2487295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4400" b="1">
                <a:solidFill>
                  <a:schemeClr val="bg1"/>
                </a:solidFill>
                <a:ea typeface="宋体" panose="02010600030101010101" pitchFamily="2" charset="-122"/>
              </a:rPr>
              <a:t>感谢观看</a:t>
            </a:r>
            <a:endParaRPr lang="zh-CN" altLang="en-US" sz="4400" b="1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-74295" y="3353435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THANKS FOR WATCHING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2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3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4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5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6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7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8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9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0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1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2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3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4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5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6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7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8.xml><?xml version="1.0" encoding="utf-8"?>
<p:tagLst xmlns:p="http://schemas.openxmlformats.org/presentationml/2006/main">
  <p:tag name="KSO_WM_DIAGRAM_VIRTUALLY_FRAME" val="{&quot;height&quot;:330,&quot;left&quot;:60,&quot;top&quot;:140,&quot;width&quot;:840}"/>
</p:tagLst>
</file>

<file path=ppt/tags/tag19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0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1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2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3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4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5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6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7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8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29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0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1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2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3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4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5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6.xml><?xml version="1.0" encoding="utf-8"?>
<p:tagLst xmlns:p="http://schemas.openxmlformats.org/presentationml/2006/main">
  <p:tag name="KSO_WM_DIAGRAM_VIRTUALLY_FRAME" val="{&quot;height&quot;:340,&quot;left&quot;:60,&quot;top&quot;:130,&quot;width&quot;:840}"/>
</p:tagLst>
</file>

<file path=ppt/tags/tag37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38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39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0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1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2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3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4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5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6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7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8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1450</Words>
  <Application>WPS 演示</Application>
  <PresentationFormat/>
  <Paragraphs>128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黄俊</cp:lastModifiedBy>
  <cp:revision>3</cp:revision>
  <dcterms:created xsi:type="dcterms:W3CDTF">2026-04-08T13:30:00Z</dcterms:created>
  <dcterms:modified xsi:type="dcterms:W3CDTF">2026-04-08T13:44:06Z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7F291DC90E554B98AB78F49658F7EEB0_13</vt:lpwstr>
  </property>
  <property fmtid="{D5CDD505-2E9C-101B-9397-08002B2CF9AE}" pid="3" name="KSOProductBuildVer">
    <vt:lpwstr>2052-12.1.0.23542</vt:lpwstr>
  </property>
</Properties>
</file>